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8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1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9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0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D741E-B5DE-4B1E-B63E-A72B59DF995E}" type="datetimeFigureOut">
              <a:rPr lang="en-US" smtClean="0"/>
              <a:t>12-Jul-16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49A-4E86-4698-BA3A-A1B0D13AA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DIGITAL ELECTRONICS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1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Hexadecimal Conversion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by 16 and keep the remainder alive </a:t>
            </a:r>
          </a:p>
          <a:p>
            <a:r>
              <a:rPr lang="en-US" dirty="0" smtClean="0"/>
              <a:t>Divide until the number is not divisible by 16</a:t>
            </a:r>
          </a:p>
          <a:p>
            <a:r>
              <a:rPr lang="en-US" dirty="0" smtClean="0"/>
              <a:t>Collect the reminder and write from bottom to top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3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(234)</a:t>
            </a:r>
            <a:r>
              <a:rPr lang="en-US" baseline="-25000" dirty="0" smtClean="0"/>
              <a:t>10  </a:t>
            </a:r>
            <a:r>
              <a:rPr lang="en-US" dirty="0" smtClean="0"/>
              <a:t> to hexadecimal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(EA)</a:t>
            </a:r>
            <a:r>
              <a:rPr lang="en-US" baseline="-25000" dirty="0" smtClean="0"/>
              <a:t>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8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48495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87131" y="4595611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Octal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86541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Binary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99420" y="4531216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Hexadecimal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2839790" y="3090930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3979571" y="2672366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-Right Arrow 32"/>
          <p:cNvSpPr/>
          <p:nvPr/>
        </p:nvSpPr>
        <p:spPr>
          <a:xfrm>
            <a:off x="3979571" y="4911143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-Down Arrow 35"/>
          <p:cNvSpPr/>
          <p:nvPr/>
        </p:nvSpPr>
        <p:spPr>
          <a:xfrm>
            <a:off x="8839200" y="3054303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 rot="20115678">
            <a:off x="3979571" y="371455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 rot="12003295">
            <a:off x="3924586" y="374406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Multiply each bit by 2</a:t>
            </a:r>
            <a:r>
              <a:rPr lang="en-US" sz="2900" i="1" baseline="30000" dirty="0" smtClean="0"/>
              <a:t>n</a:t>
            </a:r>
            <a:r>
              <a:rPr lang="en-US" dirty="0" smtClean="0"/>
              <a:t>, where </a:t>
            </a:r>
            <a:r>
              <a:rPr lang="en-US" i="1" dirty="0" smtClean="0"/>
              <a:t>n</a:t>
            </a:r>
            <a:r>
              <a:rPr lang="en-US" dirty="0" smtClean="0"/>
              <a:t> is the “weight” of the bit</a:t>
            </a:r>
          </a:p>
          <a:p>
            <a:pPr lvl="1"/>
            <a:r>
              <a:rPr lang="en-US" dirty="0" smtClean="0"/>
              <a:t>The weight is the position of the bit, starting from 0 on the right</a:t>
            </a:r>
          </a:p>
          <a:p>
            <a:pPr lvl="1"/>
            <a:r>
              <a:rPr lang="en-US" dirty="0" smtClean="0"/>
              <a:t>Add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03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(101011)</a:t>
            </a:r>
            <a:r>
              <a:rPr lang="en-US" baseline="-25000" dirty="0" smtClean="0"/>
              <a:t>2</a:t>
            </a:r>
            <a:r>
              <a:rPr lang="en-US" dirty="0" smtClean="0"/>
              <a:t> to Decimal </a:t>
            </a:r>
          </a:p>
          <a:p>
            <a:endParaRPr lang="en-US" dirty="0"/>
          </a:p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0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Multiply each bit by 8</a:t>
            </a:r>
            <a:r>
              <a:rPr lang="en-US" sz="2900" i="1" baseline="30000" dirty="0" smtClean="0"/>
              <a:t>n</a:t>
            </a:r>
            <a:r>
              <a:rPr lang="en-US" dirty="0" smtClean="0"/>
              <a:t>, where </a:t>
            </a:r>
            <a:r>
              <a:rPr lang="en-US" i="1" dirty="0" smtClean="0"/>
              <a:t>n</a:t>
            </a:r>
            <a:r>
              <a:rPr lang="en-US" dirty="0" smtClean="0"/>
              <a:t> is the “weight” of the bit</a:t>
            </a:r>
          </a:p>
          <a:p>
            <a:pPr lvl="1"/>
            <a:r>
              <a:rPr lang="en-US" dirty="0" smtClean="0"/>
              <a:t>The weight is the position of the bit, starting from 0 on the right</a:t>
            </a:r>
          </a:p>
          <a:p>
            <a:pPr lvl="1"/>
            <a:r>
              <a:rPr lang="en-US" dirty="0" smtClean="0"/>
              <a:t>Add the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0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(2347)</a:t>
            </a:r>
            <a:r>
              <a:rPr lang="en-US" baseline="-25000" dirty="0"/>
              <a:t>8</a:t>
            </a:r>
            <a:r>
              <a:rPr lang="en-US" dirty="0" smtClean="0"/>
              <a:t> to Decimal </a:t>
            </a:r>
          </a:p>
          <a:p>
            <a:endParaRPr lang="en-US" dirty="0" smtClean="0"/>
          </a:p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1255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09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Multiply each bit by 16</a:t>
            </a:r>
            <a:r>
              <a:rPr lang="en-US" sz="2900" i="1" baseline="30000" dirty="0" smtClean="0"/>
              <a:t>n</a:t>
            </a:r>
            <a:r>
              <a:rPr lang="en-US" dirty="0" smtClean="0"/>
              <a:t>, where </a:t>
            </a:r>
            <a:r>
              <a:rPr lang="en-US" i="1" dirty="0" smtClean="0"/>
              <a:t>n</a:t>
            </a:r>
            <a:r>
              <a:rPr lang="en-US" dirty="0" smtClean="0"/>
              <a:t> is the “weight” of the bit</a:t>
            </a:r>
          </a:p>
          <a:p>
            <a:pPr lvl="1"/>
            <a:r>
              <a:rPr lang="en-US" dirty="0" smtClean="0"/>
              <a:t>The weight is the position of the bit, starting from 0 on the right</a:t>
            </a:r>
          </a:p>
          <a:p>
            <a:pPr lvl="1"/>
            <a:r>
              <a:rPr lang="en-US" dirty="0" smtClean="0"/>
              <a:t>Add the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00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(EAC2)</a:t>
            </a:r>
            <a:r>
              <a:rPr lang="en-US" baseline="-25000" dirty="0" smtClean="0"/>
              <a:t>16</a:t>
            </a:r>
            <a:r>
              <a:rPr lang="en-US" dirty="0" smtClean="0"/>
              <a:t> to Decimal </a:t>
            </a:r>
          </a:p>
          <a:p>
            <a:endParaRPr lang="en-US" dirty="0" smtClean="0"/>
          </a:p>
          <a:p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60098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7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48495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87131" y="4595611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Octal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86541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Binary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99420" y="4531216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Hexadecimal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2839790" y="3090930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3979571" y="2672366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-Right Arrow 32"/>
          <p:cNvSpPr/>
          <p:nvPr/>
        </p:nvSpPr>
        <p:spPr>
          <a:xfrm>
            <a:off x="3979571" y="4911143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-Down Arrow 35"/>
          <p:cNvSpPr/>
          <p:nvPr/>
        </p:nvSpPr>
        <p:spPr>
          <a:xfrm>
            <a:off x="8839200" y="3054303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 rot="20115678">
            <a:off x="3979571" y="371455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 rot="12003295">
            <a:off x="3924586" y="374406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Number </a:t>
            </a:r>
            <a:r>
              <a:rPr lang="en-US" b="1" dirty="0"/>
              <a:t>system </a:t>
            </a:r>
            <a:r>
              <a:rPr lang="en-US" b="1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Decimal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Binary 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Octal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Hexadecimal </a:t>
            </a:r>
          </a:p>
          <a:p>
            <a:r>
              <a:rPr lang="en-US" b="1" dirty="0" smtClean="0"/>
              <a:t>Binary </a:t>
            </a:r>
            <a:r>
              <a:rPr lang="en-US" b="1" dirty="0"/>
              <a:t>Arithmetic </a:t>
            </a:r>
            <a:r>
              <a:rPr lang="en-US" b="1" dirty="0" smtClean="0"/>
              <a:t>Operations</a:t>
            </a:r>
          </a:p>
          <a:p>
            <a:r>
              <a:rPr lang="en-US" b="1" dirty="0" smtClean="0"/>
              <a:t>Boolean Algebra</a:t>
            </a:r>
          </a:p>
          <a:p>
            <a:r>
              <a:rPr lang="en-US" b="1" dirty="0" smtClean="0"/>
              <a:t>Logic gates</a:t>
            </a:r>
          </a:p>
          <a:p>
            <a:r>
              <a:rPr lang="en-US" b="1" dirty="0" err="1"/>
              <a:t>K</a:t>
            </a:r>
            <a:r>
              <a:rPr lang="en-US" b="1" dirty="0" err="1" smtClean="0"/>
              <a:t>arnauph</a:t>
            </a:r>
            <a:r>
              <a:rPr lang="en-US" b="1" dirty="0" smtClean="0"/>
              <a:t> </a:t>
            </a:r>
            <a:r>
              <a:rPr lang="en-US" b="1" dirty="0"/>
              <a:t>map </a:t>
            </a:r>
            <a:r>
              <a:rPr lang="en-US" b="1" dirty="0" smtClean="0"/>
              <a:t>POS and SOP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78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Convert each octal digit to a 3-bit equivalent binary representation</a:t>
            </a:r>
          </a:p>
          <a:p>
            <a:r>
              <a:rPr lang="en-US" dirty="0" smtClean="0"/>
              <a:t>(176)</a:t>
            </a:r>
            <a:r>
              <a:rPr lang="en-US" baseline="-25000" dirty="0" smtClean="0"/>
              <a:t>8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Remember the BCD code :   4 – 2 – 1 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0 0 1 1 1 1 1 1 0 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62547" y="4267200"/>
            <a:ext cx="0" cy="678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52257" y="4267200"/>
            <a:ext cx="0" cy="678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49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Convert each </a:t>
            </a:r>
            <a:r>
              <a:rPr lang="en-US" dirty="0" err="1" smtClean="0"/>
              <a:t>hexa</a:t>
            </a:r>
            <a:r>
              <a:rPr lang="en-US" dirty="0" smtClean="0"/>
              <a:t> digit to a 4-bit equivalent binary representation</a:t>
            </a:r>
          </a:p>
          <a:p>
            <a:r>
              <a:rPr lang="en-US" dirty="0" smtClean="0"/>
              <a:t>(176)</a:t>
            </a:r>
            <a:r>
              <a:rPr lang="en-US" baseline="-25000" dirty="0" smtClean="0"/>
              <a:t>16</a:t>
            </a:r>
          </a:p>
          <a:p>
            <a:pPr marL="0" indent="0">
              <a:buNone/>
            </a:pPr>
            <a:r>
              <a:rPr lang="en-US" dirty="0" smtClean="0"/>
              <a:t>Remember the BCD code :   8 - 4 – 2 – 1 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0 0 0 1 0 1 1 1 0 1 1 0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11929" y="4225636"/>
            <a:ext cx="0" cy="69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8729" y="4225636"/>
            <a:ext cx="0" cy="69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547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Octal to hexadecimal / Hexadecimal to Octal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binary conversion as an intermediary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8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Number system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143353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868"/>
                <a:gridCol w="2220532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Number systems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Base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Example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Decimal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(1934)</a:t>
                      </a:r>
                      <a:r>
                        <a:rPr lang="en-US" sz="3600" baseline="-25000" dirty="0" smtClean="0"/>
                        <a:t>10</a:t>
                      </a:r>
                      <a:endParaRPr lang="en-US" sz="3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Binary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(10101)</a:t>
                      </a:r>
                      <a:r>
                        <a:rPr lang="en-US" sz="3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3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Octal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(723)</a:t>
                      </a:r>
                      <a:r>
                        <a:rPr lang="en-US" sz="3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3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Hexadecimal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(A223)</a:t>
                      </a:r>
                      <a:r>
                        <a:rPr lang="en-US" sz="3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3600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91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counting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20676"/>
              </p:ext>
            </p:extLst>
          </p:nvPr>
        </p:nvGraphicFramePr>
        <p:xfrm>
          <a:off x="838200" y="1825625"/>
          <a:ext cx="44035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873"/>
                <a:gridCol w="1056068"/>
                <a:gridCol w="850005"/>
                <a:gridCol w="14295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Hexadecimal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513478"/>
              </p:ext>
            </p:extLst>
          </p:nvPr>
        </p:nvGraphicFramePr>
        <p:xfrm>
          <a:off x="5987603" y="1849237"/>
          <a:ext cx="44035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873"/>
                <a:gridCol w="1056068"/>
                <a:gridCol w="850005"/>
                <a:gridCol w="14295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Hexadecimal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9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48495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87131" y="4595611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Octal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86541" y="2292439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Binary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99420" y="4531216"/>
            <a:ext cx="2279561" cy="75985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Hexadecimal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2839790" y="3090930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3979571" y="2672366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-Right Arrow 32"/>
          <p:cNvSpPr/>
          <p:nvPr/>
        </p:nvSpPr>
        <p:spPr>
          <a:xfrm>
            <a:off x="3979571" y="4911143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-Down Arrow 35"/>
          <p:cNvSpPr/>
          <p:nvPr/>
        </p:nvSpPr>
        <p:spPr>
          <a:xfrm>
            <a:off x="8839200" y="3054303"/>
            <a:ext cx="45719" cy="1466044"/>
          </a:xfrm>
          <a:prstGeom prst="up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 rot="20115678">
            <a:off x="3979571" y="371455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 rot="12003295">
            <a:off x="3924586" y="3744062"/>
            <a:ext cx="3642574" cy="45719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 Conversion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by 2 and keep the remainder alive </a:t>
            </a:r>
          </a:p>
          <a:p>
            <a:r>
              <a:rPr lang="en-US" dirty="0" smtClean="0"/>
              <a:t>Divide until the number is not divisible by 2</a:t>
            </a:r>
          </a:p>
          <a:p>
            <a:r>
              <a:rPr lang="en-US" dirty="0" smtClean="0"/>
              <a:t>Collect the reminder and write from bottom to top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(234)</a:t>
            </a:r>
            <a:r>
              <a:rPr lang="en-US" baseline="-25000" dirty="0" smtClean="0"/>
              <a:t>10  </a:t>
            </a:r>
            <a:r>
              <a:rPr lang="en-US" dirty="0" smtClean="0"/>
              <a:t> to binary 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baseline="-25000" dirty="0" err="1" smtClean="0"/>
              <a:t>Ans</a:t>
            </a:r>
            <a:r>
              <a:rPr lang="en-US" baseline="-25000" dirty="0" smtClean="0"/>
              <a:t>: </a:t>
            </a:r>
            <a:endParaRPr lang="en-US" baseline="-25000" dirty="0"/>
          </a:p>
          <a:p>
            <a:pPr marL="0" indent="0" algn="ctr">
              <a:buNone/>
            </a:pPr>
            <a:r>
              <a:rPr lang="en-US" sz="8000" baseline="-25000" dirty="0" smtClean="0"/>
              <a:t>11101010</a:t>
            </a:r>
            <a:endParaRPr lang="en-US" sz="8000" baseline="-25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431110" y="4082603"/>
            <a:ext cx="850005" cy="127500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59876" y="4082603"/>
            <a:ext cx="721217" cy="127500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4107" y="5615189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Significant Bit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32750" y="5501193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Least Significant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Octal Conversion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by 8 and keep the remainder alive </a:t>
            </a:r>
          </a:p>
          <a:p>
            <a:r>
              <a:rPr lang="en-US" dirty="0" smtClean="0"/>
              <a:t>Divide until the number is not divisible by 8</a:t>
            </a:r>
          </a:p>
          <a:p>
            <a:r>
              <a:rPr lang="en-US" dirty="0" smtClean="0"/>
              <a:t>Collect the reminder and write from bottom to top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(234)</a:t>
            </a:r>
            <a:r>
              <a:rPr lang="en-US" baseline="-25000" dirty="0" smtClean="0"/>
              <a:t>10  </a:t>
            </a:r>
            <a:r>
              <a:rPr lang="en-US" dirty="0" smtClean="0"/>
              <a:t> to octal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(352)</a:t>
            </a:r>
            <a:r>
              <a:rPr lang="en-US" baseline="-25000" dirty="0" smtClean="0"/>
              <a:t>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504</Words>
  <Application>Microsoft Office PowerPoint</Application>
  <PresentationFormat>Widescreen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Module 3</vt:lpstr>
      <vt:lpstr>Content</vt:lpstr>
      <vt:lpstr>Common Number system  </vt:lpstr>
      <vt:lpstr>The counting </vt:lpstr>
      <vt:lpstr>Conversion </vt:lpstr>
      <vt:lpstr>Decimal to binary Conversion </vt:lpstr>
      <vt:lpstr>Example </vt:lpstr>
      <vt:lpstr>Decimal to Octal Conversion </vt:lpstr>
      <vt:lpstr>Example </vt:lpstr>
      <vt:lpstr>Decimal to Hexadecimal Conversion </vt:lpstr>
      <vt:lpstr>Example </vt:lpstr>
      <vt:lpstr>Conversion </vt:lpstr>
      <vt:lpstr>Binary to Decimal </vt:lpstr>
      <vt:lpstr>Example </vt:lpstr>
      <vt:lpstr>Octal to Decimal</vt:lpstr>
      <vt:lpstr>Example </vt:lpstr>
      <vt:lpstr>Hexadecimal to Decimal</vt:lpstr>
      <vt:lpstr>Example </vt:lpstr>
      <vt:lpstr>Conversion </vt:lpstr>
      <vt:lpstr>Octal to binary</vt:lpstr>
      <vt:lpstr>Hexadecimal  to binary</vt:lpstr>
      <vt:lpstr>Octal to hexadecimal / Hexadecimal to Octal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SADHISH PRABHU</dc:creator>
  <cp:lastModifiedBy>SADHISH PRABHU</cp:lastModifiedBy>
  <cp:revision>8</cp:revision>
  <dcterms:created xsi:type="dcterms:W3CDTF">2016-06-29T17:00:56Z</dcterms:created>
  <dcterms:modified xsi:type="dcterms:W3CDTF">2016-07-12T05:36:18Z</dcterms:modified>
</cp:coreProperties>
</file>