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60" r:id="rId6"/>
    <p:sldId id="259" r:id="rId7"/>
    <p:sldId id="261" r:id="rId8"/>
    <p:sldId id="279" r:id="rId9"/>
    <p:sldId id="265" r:id="rId10"/>
    <p:sldId id="273" r:id="rId11"/>
    <p:sldId id="291" r:id="rId12"/>
    <p:sldId id="295" r:id="rId13"/>
    <p:sldId id="293" r:id="rId14"/>
    <p:sldId id="296" r:id="rId15"/>
    <p:sldId id="294" r:id="rId16"/>
    <p:sldId id="297" r:id="rId17"/>
    <p:sldId id="289" r:id="rId18"/>
  </p:sldIdLst>
  <p:sldSz cx="18286413" cy="10287000"/>
  <p:notesSz cx="6858000" cy="9144000"/>
  <p:defaultTextStyle>
    <a:defPPr>
      <a:defRPr lang="en-US"/>
    </a:defPPr>
    <a:lvl1pPr marL="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HISH PRABHU" initials="SP" lastIdx="1" clrIdx="0">
    <p:extLst>
      <p:ext uri="{19B8F6BF-5375-455C-9EA6-DF929625EA0E}">
        <p15:presenceInfo xmlns:p15="http://schemas.microsoft.com/office/powerpoint/2012/main" userId="cf8b388049b349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5FB"/>
    <a:srgbClr val="FFFFFF"/>
    <a:srgbClr val="1E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36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5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7T09:50:40.861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56BA-F12C-48C9-8C42-6D0888382B21}" type="datetimeFigureOut">
              <a:rPr lang="en-US" smtClean="0"/>
              <a:t>07-Aug-17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E144B-B9B0-4FC2-A6CE-C71C67573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F5E1-94BD-4612-904B-C78400F65B08}" type="datetimeFigureOut">
              <a:rPr lang="en-US" smtClean="0"/>
              <a:t>07-Aug-17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2048-54E4-4189-8945-049D6C18B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7207" cy="10286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5802" y="3500314"/>
            <a:ext cx="13714810" cy="3581400"/>
          </a:xfrm>
        </p:spPr>
        <p:txBody>
          <a:bodyPr anchor="ctr"/>
          <a:lstStyle>
            <a:lvl1pPr algn="ctr">
              <a:defRPr sz="8999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802" y="8271518"/>
            <a:ext cx="13714810" cy="155696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7209977"/>
            <a:ext cx="16085635" cy="662321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7951924"/>
            <a:ext cx="16077615" cy="151073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7209977"/>
            <a:ext cx="16120393" cy="662321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7951924"/>
            <a:ext cx="16077615" cy="151073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6" hasCustomPrompt="1"/>
          </p:nvPr>
        </p:nvSpPr>
        <p:spPr>
          <a:xfrm>
            <a:off x="1028700" y="2311400"/>
            <a:ext cx="15875000" cy="4775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2886997"/>
            <a:ext cx="1602802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3628943"/>
            <a:ext cx="16077615" cy="207402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5196" y="5999166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1185" y="6741112"/>
            <a:ext cx="16077615" cy="207402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2656703"/>
            <a:ext cx="1602802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3398649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5196" y="4902598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1185" y="5644544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9154" y="7136462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143" y="7878408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524669"/>
            <a:ext cx="5738477" cy="46928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61747" y="3525253"/>
            <a:ext cx="10311063" cy="4692315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2 Colum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1723" y="5578639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7571" y="6369147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sp>
        <p:nvSpPr>
          <p:cNvPr id="23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9420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5268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-12033" y="7904746"/>
            <a:ext cx="8446170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 - Captio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9420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5268" y="3533705"/>
            <a:ext cx="8383733" cy="1531781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-12033" y="7904746"/>
            <a:ext cx="8446170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4" grpId="0" build="p" animBg="1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27094"/>
            <a:ext cx="3513221" cy="217351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76934" y="5245771"/>
            <a:ext cx="13714810" cy="1409384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9162" y="6514899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49502" y="6290977"/>
            <a:ext cx="2874961" cy="662321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711792" y="6801141"/>
            <a:ext cx="5198574" cy="42106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559630" y="6813190"/>
            <a:ext cx="5198574" cy="42106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2417263" y="6813190"/>
            <a:ext cx="5198574" cy="42106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6823552"/>
            <a:ext cx="5198574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747650" y="2863551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478600" y="7034083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861282" y="2976848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61284" y="6158101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6835601"/>
            <a:ext cx="5198574" cy="421062"/>
          </a:xfrm>
          <a:prstGeom prst="rect">
            <a:avLst/>
          </a:prstGeom>
        </p:spPr>
      </p:pic>
      <p:sp>
        <p:nvSpPr>
          <p:cNvPr id="19" name="正方形/長方形 18"/>
          <p:cNvSpPr>
            <a:spLocks/>
          </p:cNvSpPr>
          <p:nvPr userDrawn="1"/>
        </p:nvSpPr>
        <p:spPr>
          <a:xfrm>
            <a:off x="6595488" y="2875600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6709120" y="2988897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09122" y="6170150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6835601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12453121" y="2875600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12566753" y="2988897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66755" y="6170150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639731" y="7046132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3789" y="7053392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5033289"/>
            <a:ext cx="5198574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747650" y="2384389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861282" y="2497687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5033289"/>
            <a:ext cx="5198574" cy="421062"/>
          </a:xfrm>
          <a:prstGeom prst="rect">
            <a:avLst/>
          </a:prstGeom>
        </p:spPr>
      </p:pic>
      <p:sp>
        <p:nvSpPr>
          <p:cNvPr id="19" name="正方形/長方形 18"/>
          <p:cNvSpPr>
            <a:spLocks/>
          </p:cNvSpPr>
          <p:nvPr userDrawn="1"/>
        </p:nvSpPr>
        <p:spPr>
          <a:xfrm>
            <a:off x="6595488" y="2396438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6709120" y="2509736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5045338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12453121" y="2396438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12566753" y="2509736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9139576"/>
            <a:ext cx="5198574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>
            <a:off x="747650" y="6566876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>
            <a:off x="861282" y="6680174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9139576"/>
            <a:ext cx="5198574" cy="421062"/>
          </a:xfrm>
          <a:prstGeom prst="rect">
            <a:avLst/>
          </a:prstGeom>
        </p:spPr>
      </p:pic>
      <p:sp>
        <p:nvSpPr>
          <p:cNvPr id="34" name="正方形/長方形 33"/>
          <p:cNvSpPr>
            <a:spLocks/>
          </p:cNvSpPr>
          <p:nvPr userDrawn="1"/>
        </p:nvSpPr>
        <p:spPr>
          <a:xfrm>
            <a:off x="6595488" y="6578925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>
            <a:off x="6709120" y="6692223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36" name="図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9151625"/>
            <a:ext cx="5198574" cy="421062"/>
          </a:xfrm>
          <a:prstGeom prst="rect">
            <a:avLst/>
          </a:prstGeom>
        </p:spPr>
      </p:pic>
      <p:sp>
        <p:nvSpPr>
          <p:cNvPr id="37" name="正方形/長方形 36"/>
          <p:cNvSpPr>
            <a:spLocks/>
          </p:cNvSpPr>
          <p:nvPr userDrawn="1"/>
        </p:nvSpPr>
        <p:spPr>
          <a:xfrm>
            <a:off x="12453121" y="6578925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3" hasCustomPrompt="1"/>
          </p:nvPr>
        </p:nvSpPr>
        <p:spPr>
          <a:xfrm>
            <a:off x="12566753" y="6692223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5147939"/>
            <a:ext cx="16028029" cy="1303661"/>
          </a:xfrm>
        </p:spPr>
        <p:txBody>
          <a:bodyPr anchor="ctr"/>
          <a:lstStyle>
            <a:lvl1pPr algn="ctr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27" grpId="0" animBg="1"/>
      <p:bldP spid="28" grpId="0"/>
      <p:bldP spid="25" grpId="0" animBg="1"/>
      <p:bldP spid="32" grpId="0"/>
      <p:bldP spid="34" grpId="0" animBg="1"/>
      <p:bldP spid="35" grpId="0"/>
      <p:bldP spid="37" grpId="0" animBg="1"/>
      <p:bldP spid="38" grpId="0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357250" y="6817279"/>
            <a:ext cx="5423657" cy="43929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465759" y="6833805"/>
            <a:ext cx="5423657" cy="4392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465095" y="6816550"/>
            <a:ext cx="5423657" cy="43929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573604" y="6833076"/>
            <a:ext cx="5423657" cy="439293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1357250" y="2863551"/>
            <a:ext cx="753150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1440180" y="2952131"/>
            <a:ext cx="7360920" cy="379156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9" name="正方形/長方形 18"/>
          <p:cNvSpPr>
            <a:spLocks/>
          </p:cNvSpPr>
          <p:nvPr userDrawn="1"/>
        </p:nvSpPr>
        <p:spPr>
          <a:xfrm>
            <a:off x="9505088" y="2875600"/>
            <a:ext cx="753150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9579380" y="2964180"/>
            <a:ext cx="7366000" cy="37795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49330" y="7703126"/>
            <a:ext cx="7487259" cy="1440873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13388" y="7710386"/>
            <a:ext cx="7487259" cy="1440873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8815" y="7010396"/>
            <a:ext cx="7489937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546653" y="6996542"/>
            <a:ext cx="7489937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57365" y="6823552"/>
            <a:ext cx="4172692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341250" y="2863551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454882" y="2976848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4883" y="6144675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44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775365" y="6823552"/>
            <a:ext cx="4172692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>
            <a:off x="4775365" y="2863551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4" hasCustomPrompt="1"/>
          </p:nvPr>
        </p:nvSpPr>
        <p:spPr>
          <a:xfrm>
            <a:off x="4888997" y="2976848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88998" y="6144675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9233735" y="6823552"/>
            <a:ext cx="4172692" cy="421062"/>
          </a:xfrm>
          <a:prstGeom prst="rect">
            <a:avLst/>
          </a:prstGeom>
        </p:spPr>
      </p:pic>
      <p:sp>
        <p:nvSpPr>
          <p:cNvPr id="35" name="正方形/長方形 34"/>
          <p:cNvSpPr>
            <a:spLocks/>
          </p:cNvSpPr>
          <p:nvPr userDrawn="1"/>
        </p:nvSpPr>
        <p:spPr>
          <a:xfrm>
            <a:off x="9233735" y="2873135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6" hasCustomPrompt="1"/>
          </p:nvPr>
        </p:nvSpPr>
        <p:spPr>
          <a:xfrm>
            <a:off x="9347367" y="2986432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47368" y="6154259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8" name="図 3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726799" y="6835601"/>
            <a:ext cx="4172692" cy="421062"/>
          </a:xfrm>
          <a:prstGeom prst="rect">
            <a:avLst/>
          </a:prstGeom>
        </p:spPr>
      </p:pic>
      <p:sp>
        <p:nvSpPr>
          <p:cNvPr id="39" name="正方形/長方形 38"/>
          <p:cNvSpPr>
            <a:spLocks/>
          </p:cNvSpPr>
          <p:nvPr userDrawn="1"/>
        </p:nvSpPr>
        <p:spPr>
          <a:xfrm>
            <a:off x="13726799" y="2875600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図プレースホルダー 8"/>
          <p:cNvSpPr>
            <a:spLocks noGrp="1"/>
          </p:cNvSpPr>
          <p:nvPr>
            <p:ph type="pic" sz="quarter" idx="28" hasCustomPrompt="1"/>
          </p:nvPr>
        </p:nvSpPr>
        <p:spPr>
          <a:xfrm>
            <a:off x="13840431" y="2988897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840432" y="6156724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75365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233735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3726799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allAtOnce"/>
      <p:bldP spid="25" grpId="0" animBg="1"/>
      <p:bldP spid="32" grpId="0"/>
      <p:bldP spid="33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/>
      <p:bldP spid="3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/>
      <p:bldP spid="4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/>
    </p:bld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43300" y="6091232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7396" y="7223176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-12033" y="6019040"/>
            <a:ext cx="3986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 userDrawn="1"/>
        </p:nvCxnSpPr>
        <p:spPr>
          <a:xfrm>
            <a:off x="3974672" y="6019041"/>
            <a:ext cx="0" cy="218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 userDrawn="1"/>
        </p:nvCxnSpPr>
        <p:spPr>
          <a:xfrm>
            <a:off x="3974672" y="8204886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 userDrawn="1"/>
        </p:nvCxnSpPr>
        <p:spPr>
          <a:xfrm flipV="1">
            <a:off x="7355884" y="4646141"/>
            <a:ext cx="0" cy="3558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 userDrawn="1"/>
        </p:nvCxnSpPr>
        <p:spPr>
          <a:xfrm>
            <a:off x="7355884" y="4646141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 userDrawn="1"/>
        </p:nvCxnSpPr>
        <p:spPr>
          <a:xfrm>
            <a:off x="10737096" y="4646141"/>
            <a:ext cx="0" cy="205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>
            <a:off x="10737096" y="6697362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>
            <a:off x="14118308" y="3509319"/>
            <a:ext cx="0" cy="3188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>
            <a:off x="14118308" y="3510662"/>
            <a:ext cx="416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45022" y="7076592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705724" y="4730690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086936" y="5575244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167736" y="3581511"/>
            <a:ext cx="3031372" cy="1324057"/>
          </a:xfrm>
        </p:spPr>
        <p:txBody>
          <a:bodyPr anchor="t">
            <a:normAutofit/>
          </a:bodyPr>
          <a:lstStyle>
            <a:lvl1pPr algn="l">
              <a:defRPr sz="9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9" y="4990667"/>
            <a:ext cx="2767912" cy="2056748"/>
          </a:xfrm>
        </p:spPr>
        <p:txBody>
          <a:bodyPr anchor="b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815018" y="5844749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226826" y="3509319"/>
            <a:ext cx="2767912" cy="2056748"/>
          </a:xfrm>
        </p:spPr>
        <p:txBody>
          <a:bodyPr anchor="b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18002" y="4623110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829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1" name="グラフ プレースホルダー 10"/>
          <p:cNvSpPr>
            <a:spLocks noGrp="1"/>
          </p:cNvSpPr>
          <p:nvPr>
            <p:ph type="chart" sz="quarter" idx="16" hasCustomPrompt="1"/>
          </p:nvPr>
        </p:nvSpPr>
        <p:spPr>
          <a:xfrm>
            <a:off x="508000" y="2772229"/>
            <a:ext cx="8142514" cy="618285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1723" y="5578639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7571" y="6369147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64107" y="6740120"/>
            <a:ext cx="17021198" cy="13786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64107" y="6749171"/>
            <a:ext cx="17021198" cy="13786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830174" y="2466109"/>
            <a:ext cx="16689065" cy="44033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545682"/>
            <a:ext cx="16507323" cy="422809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4" y="7086377"/>
            <a:ext cx="8195995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6022" y="7876885"/>
            <a:ext cx="8217667" cy="1471652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295724" y="7060311"/>
            <a:ext cx="8195995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01572" y="7850819"/>
            <a:ext cx="8217667" cy="1471652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6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26590" y="6869491"/>
            <a:ext cx="17021198" cy="13786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64107" y="6869491"/>
            <a:ext cx="17021198" cy="13786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3" y="7380346"/>
            <a:ext cx="16689065" cy="75636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8487" y="8167748"/>
            <a:ext cx="16701106" cy="1255963"/>
          </a:xfrm>
        </p:spPr>
        <p:txBody>
          <a:bodyPr anchor="t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830174" y="315623"/>
            <a:ext cx="16689065" cy="65538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413761"/>
            <a:ext cx="16507323" cy="634798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/>
    </p:bld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0000" y="2694975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99207" y="3524669"/>
            <a:ext cx="5738477" cy="46928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7235987" y="2632640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435516" y="2683020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1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7235987" y="3730528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7435516" y="3780908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2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7235987" y="4862550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7435516" y="4912930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3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235987" y="5960438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5516" y="6010818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4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2" name="円/楕円 31"/>
          <p:cNvSpPr/>
          <p:nvPr userDrawn="1"/>
        </p:nvSpPr>
        <p:spPr>
          <a:xfrm>
            <a:off x="7235987" y="7088849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7435516" y="7139229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5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7235987" y="8186737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7435516" y="8237117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6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280000" y="3799729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80000" y="4931751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280000" y="6022773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80000" y="7127527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280000" y="8259549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3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4384674" y="3150942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587966" y="4669196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587966" y="6608512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 flipH="1">
            <a:off x="9583248" y="5090258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583248" y="6602550"/>
            <a:ext cx="5198574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 flipH="1">
            <a:off x="9583248" y="3150942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583248" y="4663234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4384674" y="5090258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0053" y="3566686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49957" y="5506002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95113" y="3566686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95113" y="5506002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83282" y="3150942"/>
            <a:ext cx="3665412" cy="1512292"/>
          </a:xfrm>
        </p:spPr>
        <p:txBody>
          <a:bodyPr anchor="ctr">
            <a:normAutofit/>
          </a:bodyPr>
          <a:lstStyle>
            <a:lvl1pPr marL="0" marR="0" indent="0" algn="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79271" y="5084296"/>
            <a:ext cx="3665412" cy="1512292"/>
          </a:xfrm>
        </p:spPr>
        <p:txBody>
          <a:bodyPr anchor="ctr">
            <a:normAutofit/>
          </a:bodyPr>
          <a:lstStyle>
            <a:lvl1pPr marL="0" marR="0" indent="0" algn="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114794" y="3150942"/>
            <a:ext cx="3665412" cy="1512292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10783" y="5084296"/>
            <a:ext cx="3665412" cy="1512292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3" y="7211904"/>
            <a:ext cx="16689065" cy="75636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18487" y="7999306"/>
            <a:ext cx="16701106" cy="1255963"/>
          </a:xfrm>
        </p:spPr>
        <p:txBody>
          <a:bodyPr anchor="t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5" grpId="0" animBg="1"/>
      <p:bldP spid="27" grpId="0" animBg="1"/>
      <p:bldP spid="2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82600" y="3378200"/>
            <a:ext cx="17297400" cy="2260955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900" y="5676699"/>
            <a:ext cx="17335500" cy="118130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011" y="7363326"/>
            <a:ext cx="17433757" cy="2646948"/>
          </a:xfrm>
        </p:spPr>
        <p:txBody>
          <a:bodyPr anchor="b">
            <a:normAutofit/>
          </a:bodyPr>
          <a:lstStyle>
            <a:lvl1pPr algn="ctr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177064" y="2216293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5935690" y="2226778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1905584" y="2368692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934891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5175861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5904019" y="5175861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>
            <a:off x="13030845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933863" y="5175861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6977818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0270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43101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142710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4764" y="5264819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47691" y="5272845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030845" y="5272845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934891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3415832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68723" y="3415832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>
            <a:off x="13030845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222631" y="3415832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6977818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0270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43101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142710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4764" y="3504791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47691" y="3512817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030845" y="3512817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正方形/長方形 24"/>
          <p:cNvSpPr>
            <a:spLocks/>
          </p:cNvSpPr>
          <p:nvPr userDrawn="1"/>
        </p:nvSpPr>
        <p:spPr>
          <a:xfrm>
            <a:off x="934891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lumOff val="10000"/>
                </a:schemeClr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68723" y="6732537"/>
            <a:ext cx="5198574" cy="421062"/>
          </a:xfrm>
          <a:prstGeom prst="rect">
            <a:avLst/>
          </a:prstGeom>
        </p:spPr>
      </p:pic>
      <p:sp>
        <p:nvSpPr>
          <p:cNvPr id="30" name="正方形/長方形 29"/>
          <p:cNvSpPr>
            <a:spLocks/>
          </p:cNvSpPr>
          <p:nvPr userDrawn="1"/>
        </p:nvSpPr>
        <p:spPr>
          <a:xfrm>
            <a:off x="13030845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lumOff val="10000"/>
                </a:schemeClr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222631" y="6732537"/>
            <a:ext cx="5198574" cy="421062"/>
          </a:xfrm>
          <a:prstGeom prst="rect">
            <a:avLst/>
          </a:prstGeom>
        </p:spPr>
      </p:pic>
      <p:sp>
        <p:nvSpPr>
          <p:cNvPr id="36" name="正方形/長方形 35"/>
          <p:cNvSpPr>
            <a:spLocks/>
          </p:cNvSpPr>
          <p:nvPr userDrawn="1"/>
        </p:nvSpPr>
        <p:spPr>
          <a:xfrm>
            <a:off x="6977818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0270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01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142710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4764" y="6821496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7691" y="6829522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30845" y="6829522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6732536"/>
            <a:ext cx="5198574" cy="4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30" grpId="0" animBg="1"/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753528" y="3844757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047262" y="3830902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354180" y="3817047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675881" y="3817050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11" name="グラフ プレースホルダー 10"/>
          <p:cNvSpPr>
            <a:spLocks noGrp="1"/>
          </p:cNvSpPr>
          <p:nvPr>
            <p:ph type="chart" sz="quarter" idx="25" hasCustomPrompt="1"/>
          </p:nvPr>
        </p:nvSpPr>
        <p:spPr>
          <a:xfrm>
            <a:off x="715963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36" name="グラフ プレースホルダー 10"/>
          <p:cNvSpPr>
            <a:spLocks noGrp="1"/>
          </p:cNvSpPr>
          <p:nvPr>
            <p:ph type="chart" sz="quarter" idx="26" hasCustomPrompt="1"/>
          </p:nvPr>
        </p:nvSpPr>
        <p:spPr>
          <a:xfrm>
            <a:off x="5026063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37" name="グラフ プレースホルダー 10"/>
          <p:cNvSpPr>
            <a:spLocks noGrp="1"/>
          </p:cNvSpPr>
          <p:nvPr>
            <p:ph type="chart" sz="quarter" idx="27" hasCustomPrompt="1"/>
          </p:nvPr>
        </p:nvSpPr>
        <p:spPr>
          <a:xfrm>
            <a:off x="9317298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0" name="グラフ プレースホルダー 10"/>
          <p:cNvSpPr>
            <a:spLocks noGrp="1"/>
          </p:cNvSpPr>
          <p:nvPr>
            <p:ph type="chart" sz="quarter" idx="28" hasCustomPrompt="1"/>
          </p:nvPr>
        </p:nvSpPr>
        <p:spPr>
          <a:xfrm>
            <a:off x="13586344" y="2535239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267986" y="7261094"/>
            <a:ext cx="4268616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544396" y="7230362"/>
            <a:ext cx="4268616" cy="42106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8855113" y="7274948"/>
            <a:ext cx="4268616" cy="42106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123729" y="7274949"/>
            <a:ext cx="4268616" cy="4210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716646" y="6515821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>
            <a:spLocks/>
          </p:cNvSpPr>
          <p:nvPr userDrawn="1"/>
        </p:nvSpPr>
        <p:spPr>
          <a:xfrm>
            <a:off x="9317298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7" name="正方形/長方形 26"/>
          <p:cNvSpPr>
            <a:spLocks/>
          </p:cNvSpPr>
          <p:nvPr userDrawn="1"/>
        </p:nvSpPr>
        <p:spPr>
          <a:xfrm>
            <a:off x="5010380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82025" y="6532669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075663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29163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980253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17298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正方形/長方形 24"/>
          <p:cNvSpPr>
            <a:spLocks/>
          </p:cNvSpPr>
          <p:nvPr userDrawn="1"/>
        </p:nvSpPr>
        <p:spPr>
          <a:xfrm>
            <a:off x="13586344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651627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56217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24542" y="7385473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36" grpId="0"/>
      <p:bldP spid="37" grpId="0"/>
      <p:bldP spid="40" grpId="0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 userDrawn="1"/>
        </p:nvSpPr>
        <p:spPr>
          <a:xfrm>
            <a:off x="-495300" y="4622800"/>
            <a:ext cx="19062700" cy="2336800"/>
          </a:xfrm>
          <a:custGeom>
            <a:avLst/>
            <a:gdLst>
              <a:gd name="connsiteX0" fmla="*/ 0 w 19062700"/>
              <a:gd name="connsiteY0" fmla="*/ 0 h 2336800"/>
              <a:gd name="connsiteX1" fmla="*/ 2730500 w 19062700"/>
              <a:gd name="connsiteY1" fmla="*/ 1524000 h 2336800"/>
              <a:gd name="connsiteX2" fmla="*/ 5384800 w 19062700"/>
              <a:gd name="connsiteY2" fmla="*/ 749300 h 2336800"/>
              <a:gd name="connsiteX3" fmla="*/ 7264400 w 19062700"/>
              <a:gd name="connsiteY3" fmla="*/ 2336800 h 2336800"/>
              <a:gd name="connsiteX4" fmla="*/ 9740900 w 19062700"/>
              <a:gd name="connsiteY4" fmla="*/ 965200 h 2336800"/>
              <a:gd name="connsiteX5" fmla="*/ 12700000 w 19062700"/>
              <a:gd name="connsiteY5" fmla="*/ 1663700 h 2336800"/>
              <a:gd name="connsiteX6" fmla="*/ 15316200 w 19062700"/>
              <a:gd name="connsiteY6" fmla="*/ 584200 h 2336800"/>
              <a:gd name="connsiteX7" fmla="*/ 19062700 w 19062700"/>
              <a:gd name="connsiteY7" fmla="*/ 2159000 h 2336800"/>
              <a:gd name="connsiteX8" fmla="*/ 19037300 w 19062700"/>
              <a:gd name="connsiteY8" fmla="*/ 2159000 h 2336800"/>
              <a:gd name="connsiteX9" fmla="*/ 19037300 w 19062700"/>
              <a:gd name="connsiteY9" fmla="*/ 21590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2700" h="2336800">
                <a:moveTo>
                  <a:pt x="0" y="0"/>
                </a:moveTo>
                <a:lnTo>
                  <a:pt x="2730500" y="1524000"/>
                </a:lnTo>
                <a:lnTo>
                  <a:pt x="5384800" y="749300"/>
                </a:lnTo>
                <a:lnTo>
                  <a:pt x="7264400" y="2336800"/>
                </a:lnTo>
                <a:lnTo>
                  <a:pt x="9740900" y="965200"/>
                </a:lnTo>
                <a:lnTo>
                  <a:pt x="12700000" y="1663700"/>
                </a:lnTo>
                <a:lnTo>
                  <a:pt x="15316200" y="584200"/>
                </a:lnTo>
                <a:lnTo>
                  <a:pt x="19062700" y="2159000"/>
                </a:lnTo>
                <a:lnTo>
                  <a:pt x="19037300" y="2159000"/>
                </a:lnTo>
                <a:lnTo>
                  <a:pt x="19037300" y="2159000"/>
                </a:lnTo>
              </a:path>
            </a:pathLst>
          </a:custGeom>
          <a:noFill/>
          <a:ln>
            <a:solidFill>
              <a:srgbClr val="3A75F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14683187" y="5077721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41" name="円/楕円 40"/>
          <p:cNvSpPr/>
          <p:nvPr userDrawn="1"/>
        </p:nvSpPr>
        <p:spPr>
          <a:xfrm>
            <a:off x="2098173" y="6007903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4731080" y="5231459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6618034" y="6813950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081834" y="5429650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2030221" y="6124277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34149" y="6967687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22462" y="7845567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3379" y="2436483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81692" y="3314363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74022" y="7194248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362335" y="8072128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533771" y="2656704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22084" y="3534584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2810133" y="6698004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798446" y="7575884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117553" y="2456712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105866" y="3334592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878227" y="6431752"/>
            <a:ext cx="373683" cy="6896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 userDrawn="1"/>
        </p:nvCxnSpPr>
        <p:spPr>
          <a:xfrm flipH="1" flipV="1">
            <a:off x="4368800" y="4376615"/>
            <a:ext cx="399794" cy="7138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 userDrawn="1"/>
        </p:nvCxnSpPr>
        <p:spPr>
          <a:xfrm>
            <a:off x="6925509" y="7261125"/>
            <a:ext cx="264776" cy="5874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 flipH="1" flipV="1">
            <a:off x="8915400" y="4622800"/>
            <a:ext cx="320171" cy="713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 userDrawn="1"/>
        </p:nvCxnSpPr>
        <p:spPr>
          <a:xfrm flipH="1" flipV="1">
            <a:off x="12391168" y="6443510"/>
            <a:ext cx="651732" cy="3704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 flipH="1">
            <a:off x="14848288" y="4376615"/>
            <a:ext cx="142374" cy="6030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animBg="1"/>
      <p:bldP spid="44" grpId="0" animBg="1"/>
      <p:bldP spid="45" grpId="0" animBg="1"/>
      <p:bldP spid="4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82600" y="3378200"/>
            <a:ext cx="17297400" cy="2260955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900" y="5676699"/>
            <a:ext cx="17335500" cy="1181301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8286413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0069" y="7734102"/>
            <a:ext cx="13714810" cy="1409384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911" y="9048036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8286413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71029" y="719691"/>
            <a:ext cx="13714810" cy="1409384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0871" y="2033625"/>
            <a:ext cx="13714810" cy="59576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en-US" dirty="0" smtClean="0"/>
              <a:t>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524669"/>
            <a:ext cx="8421520" cy="662321"/>
          </a:xfrm>
        </p:spPr>
        <p:txBody>
          <a:bodyPr anchor="ctr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4266615"/>
            <a:ext cx="16077615" cy="356594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197032"/>
            <a:ext cx="8421520" cy="1530286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6" y="4806943"/>
            <a:ext cx="8425896" cy="356594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6408" cy="10286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90" r:id="rId3"/>
    <p:sldLayoutId id="2147483696" r:id="rId4"/>
    <p:sldLayoutId id="2147483684" r:id="rId5"/>
    <p:sldLayoutId id="2147483695" r:id="rId6"/>
  </p:sldLayoutIdLst>
  <p:timing>
    <p:tnLst>
      <p:par>
        <p:cTn id="1" dur="indefinite" restart="never" nodeType="tmRoot"/>
      </p:par>
    </p:tnLst>
  </p:timing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6408" cy="10286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A452-9612-4568-8725-0F7234F92C21}" type="datetimeFigureOut">
              <a:rPr lang="en-US" smtClean="0"/>
              <a:t>07-Aug-17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482C-44AA-46E6-BA1A-E4C16BAF3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7" r:id="rId3"/>
    <p:sldLayoutId id="2147483686" r:id="rId4"/>
    <p:sldLayoutId id="2147483692" r:id="rId5"/>
    <p:sldLayoutId id="2147483680" r:id="rId6"/>
    <p:sldLayoutId id="2147483683" r:id="rId7"/>
    <p:sldLayoutId id="2147483665" r:id="rId8"/>
    <p:sldLayoutId id="2147483667" r:id="rId9"/>
    <p:sldLayoutId id="2147483668" r:id="rId10"/>
    <p:sldLayoutId id="2147483670" r:id="rId11"/>
    <p:sldLayoutId id="2147483671" r:id="rId12"/>
    <p:sldLayoutId id="2147483685" r:id="rId13"/>
    <p:sldLayoutId id="2147483672" r:id="rId14"/>
    <p:sldLayoutId id="2147483693" r:id="rId15"/>
    <p:sldLayoutId id="2147483681" r:id="rId16"/>
    <p:sldLayoutId id="2147483673" r:id="rId17"/>
    <p:sldLayoutId id="2147483669" r:id="rId18"/>
    <p:sldLayoutId id="2147483674" r:id="rId19"/>
    <p:sldLayoutId id="2147483677" r:id="rId20"/>
    <p:sldLayoutId id="2147483675" r:id="rId21"/>
    <p:sldLayoutId id="2147483678" r:id="rId22"/>
    <p:sldLayoutId id="2147483679" r:id="rId23"/>
    <p:sldLayoutId id="2147483688" r:id="rId24"/>
    <p:sldLayoutId id="2147483694" r:id="rId25"/>
    <p:sldLayoutId id="2147483689" r:id="rId26"/>
    <p:sldLayoutId id="2147483682" r:id="rId27"/>
  </p:sldLayoutIdLst>
  <p:timing>
    <p:tnLst>
      <p:par>
        <p:cTn id="1" dur="indefinite" restart="never" nodeType="tmRoot"/>
      </p:par>
    </p:tnLst>
  </p:timing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33.png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Boolean Algebra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S.SADHISH PRABHU</a:t>
            </a:r>
          </a:p>
        </p:txBody>
      </p:sp>
    </p:spTree>
    <p:extLst>
      <p:ext uri="{BB962C8B-B14F-4D97-AF65-F5344CB8AC3E}">
        <p14:creationId xmlns:p14="http://schemas.microsoft.com/office/powerpoint/2010/main" val="20173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11">
        <p:fade/>
      </p:transition>
    </mc:Choice>
    <mc:Fallback xmlns="">
      <p:transition spd="med" advTm="4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11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10</a:t>
            </a:fld>
            <a:endParaRPr lang="en-US" sz="7200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871" y="2884257"/>
            <a:ext cx="8007348" cy="612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6" y="3054747"/>
            <a:ext cx="8420100" cy="577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46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11</a:t>
            </a:fld>
            <a:endParaRPr lang="en-US" sz="72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124" y="2137360"/>
            <a:ext cx="17817026" cy="6892339"/>
            <a:chOff x="684211" y="2737363"/>
            <a:chExt cx="14672330" cy="43682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211" y="2737363"/>
              <a:ext cx="7115175" cy="43682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9386" y="2737364"/>
              <a:ext cx="7557155" cy="43682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5376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DEMORGAN'S THEOREMS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12</a:t>
            </a:fld>
            <a:endParaRPr lang="en-US" sz="7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75143" y="2410741"/>
            <a:ext cx="8925844" cy="66232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DeMorgan's</a:t>
            </a:r>
            <a:r>
              <a:rPr lang="en-US" dirty="0"/>
              <a:t> </a:t>
            </a:r>
            <a:r>
              <a:rPr lang="en-US" dirty="0" smtClean="0"/>
              <a:t>first </a:t>
            </a:r>
            <a:r>
              <a:rPr lang="en-US" dirty="0"/>
              <a:t>theorem is stated as follows: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47529" y="3148897"/>
            <a:ext cx="8953458" cy="1958120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The complement of a product of variables is equal to the sum of </a:t>
            </a:r>
            <a:r>
              <a:rPr lang="en-US" sz="2800" b="1" dirty="0" smtClean="0"/>
              <a:t>the complements </a:t>
            </a:r>
            <a:r>
              <a:rPr lang="en-US" sz="2800" b="1" dirty="0"/>
              <a:t>of the </a:t>
            </a:r>
            <a:r>
              <a:rPr lang="en-US" sz="2800" b="1" dirty="0" smtClean="0"/>
              <a:t>variables.</a:t>
            </a:r>
          </a:p>
          <a:p>
            <a:pPr algn="ctr"/>
            <a:r>
              <a:rPr lang="en-US" sz="2800" b="1" dirty="0" smtClean="0"/>
              <a:t>Or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b="1" dirty="0"/>
              <a:t>The complement of two or more </a:t>
            </a:r>
            <a:r>
              <a:rPr lang="en-US" sz="2800" b="1" dirty="0" err="1"/>
              <a:t>ANDed</a:t>
            </a:r>
            <a:r>
              <a:rPr lang="en-US" sz="2800" b="1" dirty="0"/>
              <a:t> variables is equivalent to the OR of the complements of the individual </a:t>
            </a:r>
            <a:r>
              <a:rPr lang="en-US" sz="2800" b="1" dirty="0" smtClean="0"/>
              <a:t>variables</a:t>
            </a:r>
            <a:r>
              <a:rPr lang="en-US" sz="2800" b="1" dirty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975143" y="6345338"/>
            <a:ext cx="8928077" cy="66232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DeMorgan's</a:t>
            </a:r>
            <a:r>
              <a:rPr lang="en-US" dirty="0"/>
              <a:t> second theorem is stated as follows: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975143" y="7109463"/>
            <a:ext cx="16733483" cy="1179677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The complement of a sum of variables is equal </a:t>
            </a:r>
            <a:r>
              <a:rPr lang="en-US" sz="2800" b="1" dirty="0" smtClean="0"/>
              <a:t>to  </a:t>
            </a:r>
            <a:r>
              <a:rPr lang="en-US" sz="2800" b="1" dirty="0"/>
              <a:t>the product of </a:t>
            </a:r>
            <a:r>
              <a:rPr lang="en-US" sz="2800" b="1" dirty="0" smtClean="0"/>
              <a:t>the complements </a:t>
            </a:r>
            <a:r>
              <a:rPr lang="en-US" sz="2800" b="1" dirty="0"/>
              <a:t>of the variables.</a:t>
            </a:r>
          </a:p>
          <a:p>
            <a:pPr algn="ctr"/>
            <a:r>
              <a:rPr lang="en-US" sz="2800" b="1" dirty="0" smtClean="0"/>
              <a:t>Or </a:t>
            </a:r>
            <a:endParaRPr lang="en-US" sz="28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The complement of two or more </a:t>
            </a:r>
            <a:r>
              <a:rPr lang="en-US" sz="2800" b="1" dirty="0" err="1"/>
              <a:t>ORed</a:t>
            </a:r>
            <a:r>
              <a:rPr lang="en-US" sz="2800" b="1" dirty="0"/>
              <a:t> variables is equivalent to the </a:t>
            </a:r>
            <a:r>
              <a:rPr lang="en-US" sz="2800" b="1" dirty="0" smtClean="0"/>
              <a:t>AND of </a:t>
            </a:r>
            <a:r>
              <a:rPr lang="en-US" sz="2800" b="1" dirty="0"/>
              <a:t>the complements of the individual </a:t>
            </a:r>
            <a:r>
              <a:rPr lang="en-US" sz="2800" b="1" dirty="0" smtClean="0"/>
              <a:t>variables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827" y="2652735"/>
            <a:ext cx="7173799" cy="404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46163"/>
              </p:ext>
            </p:extLst>
          </p:nvPr>
        </p:nvGraphicFramePr>
        <p:xfrm>
          <a:off x="12825663" y="1998563"/>
          <a:ext cx="1921627" cy="152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863280" imgH="698400" progId="Equation.3">
                  <p:embed/>
                </p:oleObj>
              </mc:Choice>
              <mc:Fallback>
                <p:oleObj name="Equation" r:id="rId4" imgW="8632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663" y="1998563"/>
                        <a:ext cx="1921627" cy="1528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9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13</a:t>
            </a:fld>
            <a:endParaRPr lang="en-US" sz="7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1765" y="2411206"/>
            <a:ext cx="175776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200" i="1" dirty="0"/>
              <a:t>Example</a:t>
            </a:r>
            <a:endParaRPr lang="en-US" altLang="en-US" sz="2200" dirty="0"/>
          </a:p>
          <a:p>
            <a:pPr lvl="1"/>
            <a:r>
              <a:rPr lang="en-US" altLang="en-US" sz="2200" dirty="0"/>
              <a:t>Simplify the following Boolean expression and note the Boolean or </a:t>
            </a:r>
            <a:r>
              <a:rPr lang="en-US" altLang="en-US" sz="2200" dirty="0" err="1"/>
              <a:t>DeMorgan’s</a:t>
            </a:r>
            <a:r>
              <a:rPr lang="en-US" altLang="en-US" sz="2200" dirty="0"/>
              <a:t> theorem used at each step. Put the answer in SOP form.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79554"/>
              </p:ext>
            </p:extLst>
          </p:nvPr>
        </p:nvGraphicFramePr>
        <p:xfrm>
          <a:off x="7880682" y="3424646"/>
          <a:ext cx="25130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650960" imgH="355320" progId="Equation.3">
                  <p:embed/>
                </p:oleObj>
              </mc:Choice>
              <mc:Fallback>
                <p:oleObj name="Equation" r:id="rId3" imgW="1650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682" y="3424646"/>
                        <a:ext cx="25130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632657" y="4320727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/>
              <a:t>Solution</a:t>
            </a:r>
            <a:endParaRPr lang="en-US" altLang="en-US" sz="2200"/>
          </a:p>
        </p:txBody>
      </p:sp>
      <p:graphicFrame>
        <p:nvGraphicFramePr>
          <p:cNvPr id="1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65475"/>
              </p:ext>
            </p:extLst>
          </p:nvPr>
        </p:nvGraphicFramePr>
        <p:xfrm>
          <a:off x="5166057" y="4706490"/>
          <a:ext cx="2668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752480" imgH="2057400" progId="Equation.3">
                  <p:embed/>
                </p:oleObj>
              </mc:Choice>
              <mc:Fallback>
                <p:oleObj name="Equation" r:id="rId5" imgW="175248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057" y="4706490"/>
                        <a:ext cx="266858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90232" y="5225619"/>
            <a:ext cx="9035718" cy="2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300"/>
              </a:spcAft>
            </a:pPr>
            <a:r>
              <a:rPr lang="en-US" altLang="en-US" dirty="0"/>
              <a:t>; </a:t>
            </a:r>
            <a:r>
              <a:rPr lang="en-US" altLang="en-US" dirty="0" smtClean="0"/>
              <a:t>Using DM law</a:t>
            </a:r>
            <a:endParaRPr lang="en-US" altLang="en-US" dirty="0"/>
          </a:p>
          <a:p>
            <a:pPr eaLnBrk="1" hangingPunct="1">
              <a:spcAft>
                <a:spcPts val="2300"/>
              </a:spcAft>
            </a:pPr>
            <a:r>
              <a:rPr lang="en-US" altLang="en-US" dirty="0"/>
              <a:t>; </a:t>
            </a:r>
            <a:r>
              <a:rPr lang="en-US" altLang="en-US" dirty="0" smtClean="0"/>
              <a:t>Rule` </a:t>
            </a:r>
            <a:r>
              <a:rPr lang="en-US" altLang="en-US" dirty="0"/>
              <a:t>#9 &amp; </a:t>
            </a:r>
            <a:r>
              <a:rPr lang="en-US" altLang="en-US" dirty="0" smtClean="0"/>
              <a:t>#DM LAW</a:t>
            </a:r>
            <a:endParaRPr lang="en-US" altLang="en-US" dirty="0"/>
          </a:p>
          <a:p>
            <a:pPr eaLnBrk="1" hangingPunct="1">
              <a:spcAft>
                <a:spcPts val="2300"/>
              </a:spcAft>
            </a:pPr>
            <a:r>
              <a:rPr lang="en-US" altLang="en-US" dirty="0"/>
              <a:t>; Theorem #9</a:t>
            </a:r>
          </a:p>
          <a:p>
            <a:pPr eaLnBrk="1" hangingPunct="1"/>
            <a:r>
              <a:rPr lang="en-US" altLang="en-US" dirty="0"/>
              <a:t>; Rewritten without  AND </a:t>
            </a:r>
            <a:r>
              <a:rPr lang="en-US" altLang="en-US" dirty="0" smtClean="0"/>
              <a:t>symbols and </a:t>
            </a:r>
            <a:r>
              <a:rPr lang="en-US" altLang="en-US" dirty="0"/>
              <a:t>parentheses</a:t>
            </a:r>
          </a:p>
        </p:txBody>
      </p:sp>
    </p:spTree>
    <p:extLst>
      <p:ext uri="{BB962C8B-B14F-4D97-AF65-F5344CB8AC3E}">
        <p14:creationId xmlns:p14="http://schemas.microsoft.com/office/powerpoint/2010/main" val="17069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14</a:t>
            </a:fld>
            <a:endParaRPr lang="en-US" sz="72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400" dirty="0"/>
              <a:t>Using Boolean algebra techniques, simplify this expression:</a:t>
            </a:r>
          </a:p>
          <a:p>
            <a:r>
              <a:rPr lang="en-US" sz="14400" dirty="0"/>
              <a:t>AB + A(B + C) + B(B + C)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Solution</a:t>
            </a:r>
            <a:endParaRPr lang="en-US" sz="2800" dirty="0"/>
          </a:p>
          <a:p>
            <a:r>
              <a:rPr lang="en-US" sz="2800" dirty="0"/>
              <a:t>Step 1: Apply the distributive law to the second and third terms in the expression, as follows:</a:t>
            </a:r>
          </a:p>
          <a:p>
            <a:r>
              <a:rPr lang="en-US" sz="2800" dirty="0"/>
              <a:t>AB + AB + AC + BB + BC</a:t>
            </a:r>
          </a:p>
          <a:p>
            <a:r>
              <a:rPr lang="en-US" sz="2800" dirty="0"/>
              <a:t>Step 2: Apply rule 7 (BB = B) to the fourth term.</a:t>
            </a:r>
          </a:p>
          <a:p>
            <a:r>
              <a:rPr lang="en-US" sz="2800" dirty="0"/>
              <a:t>AB + AB + AC + B + BC</a:t>
            </a:r>
          </a:p>
          <a:p>
            <a:r>
              <a:rPr lang="en-US" sz="2800" dirty="0"/>
              <a:t>Step 3: Apply rule 5 (AB + AB = AB) to the first two terms.</a:t>
            </a:r>
          </a:p>
          <a:p>
            <a:r>
              <a:rPr lang="en-US" sz="2800" dirty="0"/>
              <a:t>AB + AC + B + BC</a:t>
            </a:r>
          </a:p>
          <a:p>
            <a:r>
              <a:rPr lang="en-US" sz="2800" dirty="0"/>
              <a:t>Step 4: Apply rule 10 (B + BC = B) to the last two terms.</a:t>
            </a:r>
          </a:p>
          <a:p>
            <a:r>
              <a:rPr lang="en-US" sz="2800" dirty="0"/>
              <a:t>AB + AC + B</a:t>
            </a:r>
          </a:p>
          <a:p>
            <a:r>
              <a:rPr lang="en-US" sz="2800" dirty="0"/>
              <a:t>Step 5: Apply rule 10 (AB + B = B) to the first and third terms.</a:t>
            </a:r>
          </a:p>
          <a:p>
            <a:r>
              <a:rPr lang="en-US" sz="2800" dirty="0"/>
              <a:t>B+AC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934786" y="4823348"/>
            <a:ext cx="7351626" cy="403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8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15</a:t>
            </a:fld>
            <a:endParaRPr lang="en-US" sz="72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2114550" y="2736770"/>
            <a:ext cx="11651171" cy="2482930"/>
            <a:chOff x="990600" y="3036888"/>
            <a:chExt cx="6629400" cy="1306512"/>
          </a:xfrm>
        </p:grpSpPr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048000"/>
              <a:ext cx="6477000" cy="1282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990600" y="3113086"/>
            <a:ext cx="190500" cy="201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4" imgW="190440" imgH="203040" progId="Equation.3">
                    <p:embed/>
                  </p:oleObj>
                </mc:Choice>
                <mc:Fallback>
                  <p:oleObj name="Equation" r:id="rId4" imgW="1904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113086"/>
                          <a:ext cx="190500" cy="201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991394" y="3351207"/>
            <a:ext cx="188912" cy="201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6" imgW="190440" imgH="203040" progId="Equation.3">
                    <p:embed/>
                  </p:oleObj>
                </mc:Choice>
                <mc:Fallback>
                  <p:oleObj name="Equation" r:id="rId6" imgW="1904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394" y="3351207"/>
                          <a:ext cx="188912" cy="201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1004094" y="4084434"/>
            <a:ext cx="163512" cy="201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8" imgW="164880" imgH="203040" progId="Equation.3">
                    <p:embed/>
                  </p:oleObj>
                </mc:Choice>
                <mc:Fallback>
                  <p:oleObj name="Equation" r:id="rId8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4094" y="4084434"/>
                          <a:ext cx="163512" cy="201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2590800" y="3048000"/>
            <a:ext cx="315913" cy="201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Equation" r:id="rId10" imgW="317160" imgH="203040" progId="Equation.3">
                    <p:embed/>
                  </p:oleObj>
                </mc:Choice>
                <mc:Fallback>
                  <p:oleObj name="Equation" r:id="rId10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048000"/>
                          <a:ext cx="315913" cy="201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3951287" y="3036888"/>
            <a:ext cx="315913" cy="239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12" imgW="317160" imgH="241200" progId="Equation.3">
                    <p:embed/>
                  </p:oleObj>
                </mc:Choice>
                <mc:Fallback>
                  <p:oleObj name="Equation" r:id="rId12" imgW="317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7" y="3036888"/>
                          <a:ext cx="315913" cy="2397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/>
            <p:cNvGraphicFramePr>
              <a:graphicFrameLocks noChangeAspect="1"/>
            </p:cNvGraphicFramePr>
            <p:nvPr/>
          </p:nvGraphicFramePr>
          <p:xfrm>
            <a:off x="2667000" y="3646475"/>
            <a:ext cx="190500" cy="239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Equation" r:id="rId14" imgW="190440" imgH="241200" progId="Equation.3">
                    <p:embed/>
                  </p:oleObj>
                </mc:Choice>
                <mc:Fallback>
                  <p:oleObj name="Equation" r:id="rId14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3646475"/>
                          <a:ext cx="190500" cy="239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2"/>
            <p:cNvGraphicFramePr>
              <a:graphicFrameLocks noChangeAspect="1"/>
            </p:cNvGraphicFramePr>
            <p:nvPr/>
          </p:nvGraphicFramePr>
          <p:xfrm>
            <a:off x="4065587" y="4103666"/>
            <a:ext cx="506413" cy="239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16" imgW="507960" imgH="241200" progId="Equation.3">
                    <p:embed/>
                  </p:oleObj>
                </mc:Choice>
                <mc:Fallback>
                  <p:oleObj name="Equation" r:id="rId16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5587" y="4103666"/>
                          <a:ext cx="506413" cy="239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3"/>
            <p:cNvGraphicFramePr>
              <a:graphicFrameLocks noChangeAspect="1"/>
            </p:cNvGraphicFramePr>
            <p:nvPr/>
          </p:nvGraphicFramePr>
          <p:xfrm>
            <a:off x="4953001" y="3200400"/>
            <a:ext cx="1063625" cy="288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18" imgW="1066680" imgH="291960" progId="Equation.3">
                    <p:embed/>
                  </p:oleObj>
                </mc:Choice>
                <mc:Fallback>
                  <p:oleObj name="Equation" r:id="rId18" imgW="10666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1" y="3200400"/>
                          <a:ext cx="1063625" cy="2889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9915594"/>
                </p:ext>
              </p:extLst>
            </p:nvPr>
          </p:nvGraphicFramePr>
          <p:xfrm>
            <a:off x="6100114" y="3865430"/>
            <a:ext cx="1493837" cy="31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Equation" r:id="rId20" imgW="1498320" imgH="317160" progId="Equation.3">
                    <p:embed/>
                  </p:oleObj>
                </mc:Choice>
                <mc:Fallback>
                  <p:oleObj name="Equation" r:id="rId20" imgW="149832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0114" y="3865430"/>
                          <a:ext cx="1493837" cy="31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Content Placeholder 22"/>
          <p:cNvSpPr txBox="1">
            <a:spLocks/>
          </p:cNvSpPr>
          <p:nvPr/>
        </p:nvSpPr>
        <p:spPr>
          <a:xfrm>
            <a:off x="4286250" y="5370907"/>
            <a:ext cx="8229600" cy="457200"/>
          </a:xfrm>
          <a:prstGeom prst="rect">
            <a:avLst/>
          </a:prstGeom>
        </p:spPr>
        <p:txBody>
          <a:bodyPr/>
          <a:lstStyle>
            <a:lvl1pPr marL="0" indent="0" algn="l" defTabSz="1371509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4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3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386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140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894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649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403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157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911" indent="-342877" algn="l" defTabSz="137150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200" i="1" smtClean="0"/>
              <a:t>Solution</a:t>
            </a:r>
            <a:endParaRPr lang="en-US" altLang="en-US" sz="2200" i="1" dirty="0" smtClean="0"/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17214"/>
              </p:ext>
            </p:extLst>
          </p:nvPr>
        </p:nvGraphicFramePr>
        <p:xfrm>
          <a:off x="4743450" y="5904307"/>
          <a:ext cx="2422525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22" imgW="1600200" imgH="2412720" progId="Equation.3">
                  <p:embed/>
                </p:oleObj>
              </mc:Choice>
              <mc:Fallback>
                <p:oleObj name="Equation" r:id="rId22" imgW="1600200" imgH="241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5904307"/>
                        <a:ext cx="2422525" cy="36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258050" y="6669482"/>
            <a:ext cx="4648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2600"/>
              </a:spcAft>
            </a:pPr>
            <a:r>
              <a:rPr lang="en-US" altLang="en-US" sz="2000" dirty="0"/>
              <a:t>; </a:t>
            </a:r>
            <a:r>
              <a:rPr lang="en-US" altLang="en-US" sz="2000" dirty="0" smtClean="0"/>
              <a:t>DM law</a:t>
            </a:r>
            <a:endParaRPr lang="en-US" altLang="en-US" sz="2000" dirty="0"/>
          </a:p>
          <a:p>
            <a:pPr eaLnBrk="1" hangingPunct="1">
              <a:spcAft>
                <a:spcPts val="2600"/>
              </a:spcAft>
            </a:pPr>
            <a:r>
              <a:rPr lang="en-US" altLang="en-US" sz="2000" dirty="0"/>
              <a:t>; </a:t>
            </a:r>
            <a:r>
              <a:rPr lang="en-US" altLang="en-US" sz="2000" dirty="0" smtClean="0"/>
              <a:t>Rule 9</a:t>
            </a:r>
            <a:endParaRPr lang="en-US" altLang="en-US" sz="2000" dirty="0"/>
          </a:p>
          <a:p>
            <a:pPr eaLnBrk="1" hangingPunct="1">
              <a:spcAft>
                <a:spcPts val="2600"/>
              </a:spcAft>
            </a:pPr>
            <a:r>
              <a:rPr lang="en-US" altLang="en-US" sz="2000" dirty="0"/>
              <a:t>; </a:t>
            </a:r>
            <a:r>
              <a:rPr lang="en-US" altLang="en-US" sz="2000" dirty="0" smtClean="0"/>
              <a:t>DM law</a:t>
            </a:r>
            <a:endParaRPr lang="en-US" altLang="en-US" sz="2000" dirty="0"/>
          </a:p>
          <a:p>
            <a:pPr eaLnBrk="1" hangingPunct="1">
              <a:spcAft>
                <a:spcPts val="2400"/>
              </a:spcAft>
            </a:pPr>
            <a:r>
              <a:rPr lang="en-US" altLang="en-US" sz="2000" dirty="0"/>
              <a:t>; </a:t>
            </a:r>
            <a:r>
              <a:rPr lang="en-US" altLang="en-US" sz="2000" dirty="0" smtClean="0"/>
              <a:t>Rule 9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; Rewritten without AND symbols </a:t>
            </a:r>
          </a:p>
        </p:txBody>
      </p:sp>
    </p:spTree>
    <p:extLst>
      <p:ext uri="{BB962C8B-B14F-4D97-AF65-F5344CB8AC3E}">
        <p14:creationId xmlns:p14="http://schemas.microsoft.com/office/powerpoint/2010/main" val="4011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all. Thank you very much!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05">
        <p14:vortex dir="r"/>
      </p:transition>
    </mc:Choice>
    <mc:Fallback xmlns="">
      <p:transition spd="slow" advTm="102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2</a:t>
            </a:fld>
            <a:endParaRPr lang="en-US" sz="7200" dirty="0">
              <a:latin typeface="+mj-lt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4"/>
          </p:nvPr>
        </p:nvSpPr>
        <p:spPr>
          <a:xfrm>
            <a:off x="451081" y="3524669"/>
            <a:ext cx="6286603" cy="4692899"/>
          </a:xfrm>
        </p:spPr>
        <p:txBody>
          <a:bodyPr/>
          <a:lstStyle/>
          <a:p>
            <a:pPr algn="just"/>
            <a:r>
              <a:rPr lang="en-US" altLang="en-US" dirty="0"/>
              <a:t>1854: </a:t>
            </a:r>
            <a:r>
              <a:rPr lang="en-US" altLang="en-US" u="sng" dirty="0"/>
              <a:t>Logical algebra</a:t>
            </a:r>
            <a:r>
              <a:rPr lang="en-US" altLang="en-US" dirty="0"/>
              <a:t> was published by </a:t>
            </a:r>
            <a:r>
              <a:rPr lang="en-US" altLang="en-US" b="1" dirty="0"/>
              <a:t>George Boole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known today as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“Boolean Algebra”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 algn="just"/>
            <a:r>
              <a:rPr lang="en-US" altLang="en-US" dirty="0" smtClean="0"/>
              <a:t>It’s </a:t>
            </a:r>
            <a:r>
              <a:rPr lang="en-US" altLang="en-US" dirty="0"/>
              <a:t>a convenient way and systematic way of expressing and analyzing the operation of logic circuits</a:t>
            </a:r>
            <a:r>
              <a:rPr lang="en-US" altLang="en-US" dirty="0" smtClean="0"/>
              <a:t>.</a:t>
            </a:r>
          </a:p>
          <a:p>
            <a:pPr lvl="1" algn="just"/>
            <a:r>
              <a:rPr lang="en-US" altLang="en-US" dirty="0"/>
              <a:t>1938: </a:t>
            </a:r>
            <a:r>
              <a:rPr lang="en-US" altLang="en-US" b="1" dirty="0"/>
              <a:t>Claude Shannon</a:t>
            </a:r>
            <a:r>
              <a:rPr lang="en-US" altLang="en-US" dirty="0"/>
              <a:t> was the first to apply Boole’s work to the analysis and design of logic circuits.</a:t>
            </a:r>
          </a:p>
          <a:p>
            <a:pPr lvl="1" algn="just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11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66">
        <p15:prstTrans prst="curtains"/>
      </p:transition>
    </mc:Choice>
    <mc:Fallback xmlns="">
      <p:transition spd="slow" advTm="30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Boolean Operations &amp; Expressions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3</a:t>
            </a:fld>
            <a:endParaRPr lang="en-US" sz="7200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5750" y="5839968"/>
            <a:ext cx="4522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/>
              <a:t>A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symbol used to represent a logical quantity</a:t>
            </a:r>
            <a:endParaRPr lang="en-US" sz="3200" dirty="0">
              <a:solidFill>
                <a:schemeClr val="accent2"/>
              </a:solidFill>
              <a:latin typeface="Aileron Thin" pitchFamily="50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6592" y="6408759"/>
            <a:ext cx="325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/>
              <a:t>.</a:t>
            </a:r>
            <a:endParaRPr lang="en-US" sz="20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2650" y="5839967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/>
              <a:t>T</a:t>
            </a:r>
            <a:r>
              <a:rPr lang="en-US" altLang="en-US" sz="3200" dirty="0" smtClean="0"/>
              <a:t>he </a:t>
            </a:r>
            <a:r>
              <a:rPr lang="en-US" altLang="en-US" sz="3200" dirty="0"/>
              <a:t>inverse of a variable and is indicated by a bar over the variable</a:t>
            </a:r>
            <a:endParaRPr lang="en-US" sz="3200" dirty="0">
              <a:solidFill>
                <a:schemeClr val="accent2"/>
              </a:solidFill>
              <a:latin typeface="Aileron Thin" pitchFamily="50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825662" y="5794007"/>
            <a:ext cx="546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/>
              <a:t>A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variable or the complement of a variable.</a:t>
            </a:r>
            <a:endParaRPr lang="en-US" sz="3200" dirty="0">
              <a:solidFill>
                <a:schemeClr val="accent2"/>
              </a:solidFill>
              <a:latin typeface="Aileron Thin" pitchFamily="50" charset="0"/>
            </a:endParaRPr>
          </a:p>
        </p:txBody>
      </p:sp>
      <p:cxnSp>
        <p:nvCxnSpPr>
          <p:cNvPr id="30" name="直線コネクタ 29"/>
          <p:cNvCxnSpPr>
            <a:stCxn id="7" idx="2"/>
          </p:cNvCxnSpPr>
          <p:nvPr/>
        </p:nvCxnSpPr>
        <p:spPr>
          <a:xfrm flipH="1">
            <a:off x="0" y="4664064"/>
            <a:ext cx="1568352" cy="0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endCxn id="7" idx="6"/>
          </p:cNvCxnSpPr>
          <p:nvPr/>
        </p:nvCxnSpPr>
        <p:spPr>
          <a:xfrm flipH="1">
            <a:off x="3543456" y="4664064"/>
            <a:ext cx="1264896" cy="0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3" idx="2"/>
          </p:cNvCxnSpPr>
          <p:nvPr/>
        </p:nvCxnSpPr>
        <p:spPr>
          <a:xfrm flipH="1">
            <a:off x="4808352" y="4664064"/>
            <a:ext cx="3240000" cy="0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13" idx="6"/>
          </p:cNvCxnSpPr>
          <p:nvPr/>
        </p:nvCxnSpPr>
        <p:spPr>
          <a:xfrm flipH="1">
            <a:off x="10023456" y="4664064"/>
            <a:ext cx="3240000" cy="0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4" idx="2"/>
          </p:cNvCxnSpPr>
          <p:nvPr/>
        </p:nvCxnSpPr>
        <p:spPr>
          <a:xfrm flipH="1">
            <a:off x="13263456" y="4664064"/>
            <a:ext cx="1264896" cy="0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14" idx="6"/>
          </p:cNvCxnSpPr>
          <p:nvPr/>
        </p:nvCxnSpPr>
        <p:spPr>
          <a:xfrm flipH="1">
            <a:off x="16503456" y="4664064"/>
            <a:ext cx="1782957" cy="0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1568352" y="3676512"/>
            <a:ext cx="1975104" cy="1975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bg1">
                  <a:lumMod val="10000"/>
                  <a:lumOff val="9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048352" y="3676512"/>
            <a:ext cx="1975104" cy="1975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bg1">
                  <a:lumMod val="10000"/>
                  <a:lumOff val="9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4528352" y="3676512"/>
            <a:ext cx="1975104" cy="1975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bg1">
                  <a:lumMod val="10000"/>
                  <a:lumOff val="9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6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602">
        <p15:prstTrans prst="peelOff"/>
      </p:transition>
    </mc:Choice>
    <mc:Fallback xmlns="">
      <p:transition spd="slow" advTm="10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4" grpId="0"/>
      <p:bldP spid="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Boolean </a:t>
            </a:r>
            <a:r>
              <a:rPr lang="en-US" altLang="en-US" dirty="0" smtClean="0"/>
              <a:t>Algebra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Section 01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61">
        <p14:flip dir="r"/>
      </p:transition>
    </mc:Choice>
    <mc:Fallback xmlns="">
      <p:transition spd="slow" advTm="21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Boolean Algebra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5</a:t>
            </a:fld>
            <a:endParaRPr lang="en-US" sz="7200" dirty="0">
              <a:latin typeface="+mj-lt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5"/>
          </p:nvPr>
        </p:nvSpPr>
        <p:spPr>
          <a:xfrm>
            <a:off x="8711252" y="3006498"/>
            <a:ext cx="9214798" cy="5604102"/>
          </a:xfrm>
        </p:spPr>
        <p:txBody>
          <a:bodyPr>
            <a:normAutofit/>
          </a:bodyPr>
          <a:lstStyle/>
          <a:p>
            <a:pPr algn="just">
              <a:spcBef>
                <a:spcPct val="400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 Boolean operator can be completely described using a truth table.</a:t>
            </a:r>
          </a:p>
          <a:p>
            <a:pPr algn="just">
              <a:spcBef>
                <a:spcPct val="4000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The </a:t>
            </a:r>
            <a:r>
              <a:rPr lang="en-US" altLang="en-US" sz="3200" dirty="0">
                <a:latin typeface="Arial" panose="020B0604020202020204" pitchFamily="34" charset="0"/>
              </a:rPr>
              <a:t>AND operator is also known as a Boolean product.  </a:t>
            </a:r>
            <a:endParaRPr lang="en-US" altLang="en-US" sz="3200" dirty="0" smtClean="0">
              <a:latin typeface="Arial" panose="020B0604020202020204" pitchFamily="34" charset="0"/>
            </a:endParaRPr>
          </a:p>
          <a:p>
            <a:pPr algn="just">
              <a:spcBef>
                <a:spcPct val="4000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The </a:t>
            </a:r>
            <a:r>
              <a:rPr lang="en-US" altLang="en-US" sz="3200" dirty="0">
                <a:latin typeface="Arial" panose="020B0604020202020204" pitchFamily="34" charset="0"/>
              </a:rPr>
              <a:t>OR operator is the Boolean sum</a:t>
            </a:r>
            <a:r>
              <a:rPr lang="en-US" altLang="en-US" sz="320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4000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The </a:t>
            </a:r>
            <a:r>
              <a:rPr lang="en-US" altLang="en-US" sz="3200" dirty="0">
                <a:latin typeface="Arial" panose="020B0604020202020204" pitchFamily="34" charset="0"/>
              </a:rPr>
              <a:t>NOT operation is most often designated by an overbar. It is sometimes indicated by a prime mark </a:t>
            </a:r>
            <a:r>
              <a:rPr lang="en-US" altLang="en-US" sz="3200" dirty="0" smtClean="0">
                <a:latin typeface="Arial" panose="020B0604020202020204" pitchFamily="34" charset="0"/>
              </a:rPr>
              <a:t>    ( </a:t>
            </a:r>
            <a:r>
              <a:rPr lang="en-US" altLang="en-US" sz="3200" dirty="0">
                <a:latin typeface="Arial" panose="020B0604020202020204" pitchFamily="34" charset="0"/>
              </a:rPr>
              <a:t>‘ ) or an “elbow” (</a:t>
            </a:r>
            <a:r>
              <a:rPr lang="en-US" altLang="en-US" sz="3600" baseline="30000" dirty="0">
                <a:latin typeface="Arial" panose="020B0604020202020204" pitchFamily="34" charset="0"/>
                <a:sym typeface="Symbol" panose="05050102010706020507" pitchFamily="18" charset="2"/>
              </a:rPr>
              <a:t></a:t>
            </a:r>
            <a:r>
              <a:rPr lang="en-US" altLang="en-US" sz="3200" dirty="0">
                <a:latin typeface="Arial" panose="020B0604020202020204" pitchFamily="34" charset="0"/>
              </a:rPr>
              <a:t>).</a:t>
            </a:r>
          </a:p>
          <a:p>
            <a:pPr algn="just">
              <a:spcBef>
                <a:spcPct val="40000"/>
              </a:spcBef>
            </a:pPr>
            <a:endParaRPr lang="en-US" altLang="en-US" sz="3200" dirty="0" smtClean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4" y="3257550"/>
            <a:ext cx="7966320" cy="474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05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Boolean Algebra? 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6</a:t>
            </a:fld>
            <a:endParaRPr lang="en-US" sz="7200" dirty="0">
              <a:latin typeface="+mj-lt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0" y="7076592"/>
            <a:ext cx="3855308" cy="220333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Digital computers contain circuits that implement Boolean functions.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4083966" y="4990667"/>
            <a:ext cx="3160705" cy="205674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The simpler that we can make a Boolean function, the smaller the circuit that will result.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1"/>
          </p:nvPr>
        </p:nvSpPr>
        <p:spPr>
          <a:xfrm>
            <a:off x="7492530" y="5844749"/>
            <a:ext cx="3090400" cy="2056748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Simpler circuits are cheaper to build, consume less power, and run faster than complex circuits.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With this in mind, we always want to reduce our Boolean </a:t>
            </a:r>
            <a:r>
              <a:rPr lang="en-US" sz="2400" b="1" dirty="0" smtClean="0">
                <a:solidFill>
                  <a:srgbClr val="FF0000"/>
                </a:solidFill>
              </a:rPr>
              <a:t>functions </a:t>
            </a:r>
            <a:r>
              <a:rPr lang="en-US" sz="2400" b="1" dirty="0">
                <a:solidFill>
                  <a:srgbClr val="FF0000"/>
                </a:solidFill>
              </a:rPr>
              <a:t>to their simplest form.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3"/>
          </p:nvPr>
        </p:nvSpPr>
        <p:spPr>
          <a:xfrm>
            <a:off x="14218002" y="4623110"/>
            <a:ext cx="3154104" cy="20567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</a:rPr>
              <a:t>There are a number of Boolean identities that help us to do this. 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144255" y="3128662"/>
            <a:ext cx="2901698" cy="1456482"/>
            <a:chOff x="3523488" y="3413760"/>
            <a:chExt cx="3840480" cy="12927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二等辺三角形 22"/>
            <p:cNvSpPr/>
            <p:nvPr/>
          </p:nvSpPr>
          <p:spPr>
            <a:xfrm rot="5400000">
              <a:off x="3437778" y="4035552"/>
              <a:ext cx="756636" cy="585216"/>
            </a:xfrm>
            <a:prstGeom prst="triangle">
              <a:avLst>
                <a:gd name="adj" fmla="val 4485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523488" y="3413760"/>
              <a:ext cx="3840480" cy="914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  <a:lumOff val="90000"/>
                    </a:schemeClr>
                  </a:solidFill>
                </a:rPr>
                <a:t>Turning Point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0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795">
        <p15:prstTrans prst="peelOff"/>
      </p:transition>
    </mc:Choice>
    <mc:Fallback xmlns="">
      <p:transition spd="slow" advTm="7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BOOLEAN ALGEBRA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7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This law states that </a:t>
            </a:r>
            <a:r>
              <a:rPr lang="en-US" dirty="0" err="1"/>
              <a:t>ORing</a:t>
            </a:r>
            <a:r>
              <a:rPr lang="en-US" dirty="0"/>
              <a:t> two or more variables and then </a:t>
            </a:r>
            <a:r>
              <a:rPr lang="en-US" dirty="0" err="1"/>
              <a:t>ANDing</a:t>
            </a:r>
            <a:r>
              <a:rPr lang="en-US" dirty="0"/>
              <a:t> the result with a single variable is equivalent to </a:t>
            </a:r>
            <a:r>
              <a:rPr lang="en-US" dirty="0" err="1"/>
              <a:t>ANDing</a:t>
            </a:r>
            <a:r>
              <a:rPr lang="en-US" dirty="0"/>
              <a:t> the single variable with each of the two or more variables and then </a:t>
            </a:r>
            <a:r>
              <a:rPr lang="en-US" dirty="0" err="1"/>
              <a:t>ORing</a:t>
            </a:r>
            <a:r>
              <a:rPr lang="en-US" dirty="0"/>
              <a:t> the products..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89" b="-23320"/>
          <a:stretch/>
        </p:blipFill>
        <p:spPr/>
      </p:pic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/>
              <a:t>Commutative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37" b="-25243"/>
          <a:stretch/>
        </p:blipFill>
        <p:spPr>
          <a:prstGeom prst="rect">
            <a:avLst/>
          </a:prstGeom>
        </p:spPr>
      </p:pic>
      <p:sp>
        <p:nvSpPr>
          <p:cNvPr id="14" name="テキスト プレースホルダー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i="1" dirty="0"/>
              <a:t>Associative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531"/>
          <a:stretch/>
        </p:blipFill>
        <p:spPr>
          <a:xfrm>
            <a:off x="12478600" y="2988897"/>
            <a:ext cx="4903377" cy="2927885"/>
          </a:xfrm>
        </p:spPr>
      </p:pic>
      <p:sp>
        <p:nvSpPr>
          <p:cNvPr id="16" name="テキスト プレースホルダー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1" dirty="0"/>
              <a:t>Distributive</a:t>
            </a:r>
            <a:endParaRPr 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just"/>
            <a:r>
              <a:rPr lang="en-US" dirty="0"/>
              <a:t>This law states that when </a:t>
            </a:r>
            <a:r>
              <a:rPr lang="en-US" dirty="0" err="1"/>
              <a:t>ORing</a:t>
            </a:r>
            <a:r>
              <a:rPr lang="en-US" dirty="0"/>
              <a:t> more than two variables, the result is the same regardless of the grouping of the variables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This law states that the order in which the variables are OR </a:t>
            </a:r>
            <a:r>
              <a:rPr lang="en-US" dirty="0" err="1"/>
              <a:t>ed</a:t>
            </a:r>
            <a:r>
              <a:rPr lang="en-US" dirty="0"/>
              <a:t> makes no difference..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21">
        <p15:prstTrans prst="peelOff"/>
      </p:transition>
    </mc:Choice>
    <mc:Fallback xmlns="">
      <p:transition spd="slow" advTm="6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Rules of Boolean Algebra </a:t>
            </a:r>
            <a:endParaRPr lang="en-US" sz="6000" b="1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Rules 1 through 9 will be viewed in terms of </a:t>
            </a:r>
            <a:r>
              <a:rPr lang="en-US" b="1" dirty="0" smtClean="0"/>
              <a:t>their application </a:t>
            </a:r>
            <a:r>
              <a:rPr lang="en-US" b="1" dirty="0"/>
              <a:t>to logic </a:t>
            </a:r>
            <a:r>
              <a:rPr lang="en-US" b="1" dirty="0" smtClean="0"/>
              <a:t>gates.</a:t>
            </a:r>
          </a:p>
          <a:p>
            <a:pPr algn="l"/>
            <a:r>
              <a:rPr lang="en-US" b="1" dirty="0" smtClean="0"/>
              <a:t>Rules </a:t>
            </a:r>
            <a:r>
              <a:rPr lang="en-US" b="1" dirty="0"/>
              <a:t>10 through 12 will be derived in terms </a:t>
            </a:r>
            <a:r>
              <a:rPr lang="en-US" b="1" dirty="0" smtClean="0"/>
              <a:t>of the </a:t>
            </a:r>
            <a:r>
              <a:rPr lang="en-US" b="1" dirty="0"/>
              <a:t>simpler rules and the laws previously discussed.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59" r="-23759"/>
          <a:stretch/>
        </p:blipFill>
        <p:spPr>
          <a:xfrm>
            <a:off x="1058630" y="540676"/>
            <a:ext cx="16507323" cy="6347986"/>
          </a:xfrm>
        </p:spPr>
      </p:pic>
      <p:sp>
        <p:nvSpPr>
          <p:cNvPr id="2" name="TextBox 1"/>
          <p:cNvSpPr txBox="1"/>
          <p:nvPr/>
        </p:nvSpPr>
        <p:spPr>
          <a:xfrm>
            <a:off x="11480800" y="1016000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Idempotent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1915" y="2047604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Dominance  law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962400" y="1913096"/>
            <a:ext cx="264160" cy="880735"/>
          </a:xfrm>
          <a:prstGeom prst="leftBrac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4155" y="1084301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Identity law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6875" y="3206838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Identity law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5200" y="2539915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Involution law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1915" y="4698455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Complement law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09680" y="1745239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Complement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4155" y="4039952"/>
            <a:ext cx="379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Idempotent law</a:t>
            </a:r>
            <a:endParaRPr lang="en-US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6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 10 : A + AB =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9</a:t>
            </a:fld>
            <a:endParaRPr lang="en-US" sz="7200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7846" y="3533003"/>
            <a:ext cx="16028029" cy="66232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 + AB = A( 1 + B)  </a:t>
            </a:r>
            <a:r>
              <a:rPr lang="en-US" sz="2400" dirty="0">
                <a:solidFill>
                  <a:schemeClr val="bg1"/>
                </a:solidFill>
              </a:rPr>
              <a:t>Factoring (distributive law)</a:t>
            </a:r>
            <a:r>
              <a:rPr lang="en-US" sz="6600" dirty="0">
                <a:solidFill>
                  <a:schemeClr val="bg1"/>
                </a:solidFill>
              </a:rPr>
              <a:t/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= A . 1                     </a:t>
            </a:r>
            <a:r>
              <a:rPr lang="en-US" sz="2400" dirty="0">
                <a:solidFill>
                  <a:schemeClr val="bg1"/>
                </a:solidFill>
              </a:rPr>
              <a:t>Rule 2: (1 + B) = 1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= A                          </a:t>
            </a:r>
            <a:r>
              <a:rPr lang="en-US" sz="2400" dirty="0">
                <a:solidFill>
                  <a:schemeClr val="bg1"/>
                </a:solidFill>
              </a:rPr>
              <a:t>Rule 4: A . 1 = A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/>
          <a:stretch/>
        </p:blipFill>
        <p:spPr>
          <a:xfrm>
            <a:off x="1990638" y="5305556"/>
            <a:ext cx="13202444" cy="4265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607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24">
        <p15:prstTrans prst="pageCurlDouble"/>
      </p:transition>
    </mc:Choice>
    <mc:Fallback xmlns="">
      <p:transition spd="slow" advTm="4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telgeuse Titles">
  <a:themeElements>
    <a:clrScheme name="Betelgeuse">
      <a:dk1>
        <a:srgbClr val="F2F2F2"/>
      </a:dk1>
      <a:lt1>
        <a:srgbClr val="F2F2F2"/>
      </a:lt1>
      <a:dk2>
        <a:srgbClr val="3F3F3F"/>
      </a:dk2>
      <a:lt2>
        <a:srgbClr val="3F3F3F"/>
      </a:lt2>
      <a:accent1>
        <a:srgbClr val="F2F2F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2F2F2"/>
      </a:hlink>
      <a:folHlink>
        <a:srgbClr val="B5B5B5"/>
      </a:folHlink>
    </a:clrScheme>
    <a:fontScheme name="Betelgeuse">
      <a:majorFont>
        <a:latin typeface="Aileron UltraLight"/>
        <a:ea typeface="Capella"/>
        <a:cs typeface=""/>
      </a:majorFont>
      <a:minorFont>
        <a:latin typeface="Aileron Light"/>
        <a:ea typeface="Capella 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telgeuse Contents">
  <a:themeElements>
    <a:clrScheme name="Betelgeuse2">
      <a:dk1>
        <a:srgbClr val="1E2A26"/>
      </a:dk1>
      <a:lt1>
        <a:srgbClr val="1E2A26"/>
      </a:lt1>
      <a:dk2>
        <a:srgbClr val="1E2A26"/>
      </a:dk2>
      <a:lt2>
        <a:srgbClr val="1E2A26"/>
      </a:lt2>
      <a:accent1>
        <a:srgbClr val="3A75FB"/>
      </a:accent1>
      <a:accent2>
        <a:srgbClr val="3A75F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telgeuse">
      <a:majorFont>
        <a:latin typeface="Aileron UltraLight"/>
        <a:ea typeface="Capella"/>
        <a:cs typeface=""/>
      </a:majorFont>
      <a:minorFont>
        <a:latin typeface="Aileron Light"/>
        <a:ea typeface="Capella 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42000">
              <a:schemeClr val="accent1">
                <a:lumMod val="75000"/>
              </a:schemeClr>
            </a:gs>
            <a:gs pos="100000">
              <a:srgbClr val="FFFFFF"/>
            </a:gs>
          </a:gsLst>
          <a:lin ang="135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wrap="none" rtlCol="0" anchor="ctr"/>
      <a:lstStyle>
        <a:defPPr algn="ctr">
          <a:defRPr dirty="0">
            <a:solidFill>
              <a:schemeClr val="bg1">
                <a:lumMod val="10000"/>
                <a:lumOff val="9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2916</TotalTime>
  <Words>794</Words>
  <Application>Microsoft Office PowerPoint</Application>
  <PresentationFormat>Custom</PresentationFormat>
  <Paragraphs>108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Aileron Light</vt:lpstr>
      <vt:lpstr>Aileron Thin</vt:lpstr>
      <vt:lpstr>Aileron UltraLight</vt:lpstr>
      <vt:lpstr>Arial</vt:lpstr>
      <vt:lpstr>Calibri</vt:lpstr>
      <vt:lpstr>Capella</vt:lpstr>
      <vt:lpstr>Capella Light</vt:lpstr>
      <vt:lpstr>Symbol</vt:lpstr>
      <vt:lpstr>Wingdings</vt:lpstr>
      <vt:lpstr>Betelgeuse Titles</vt:lpstr>
      <vt:lpstr>Betelgeuse Contents</vt:lpstr>
      <vt:lpstr>Equation</vt:lpstr>
      <vt:lpstr>Boolean Algebra</vt:lpstr>
      <vt:lpstr>INTRODUCTION</vt:lpstr>
      <vt:lpstr>Boolean Operations &amp; Expressions</vt:lpstr>
      <vt:lpstr>Boolean Algebra</vt:lpstr>
      <vt:lpstr>Boolean Algebra</vt:lpstr>
      <vt:lpstr>Why Boolean Algebra? </vt:lpstr>
      <vt:lpstr>LAWS OF BOOLEAN ALGEBRA</vt:lpstr>
      <vt:lpstr>PowerPoint Presentation</vt:lpstr>
      <vt:lpstr>Rule 10 : A + AB = A</vt:lpstr>
      <vt:lpstr>Rule 11 </vt:lpstr>
      <vt:lpstr>Rule 12</vt:lpstr>
      <vt:lpstr>DEMORGAN'S THEOREMS</vt:lpstr>
      <vt:lpstr>Example #1</vt:lpstr>
      <vt:lpstr>Example </vt:lpstr>
      <vt:lpstr>Example 2</vt:lpstr>
      <vt:lpstr>That’s all. Thank you very much!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Betelgeuse</dc:title>
  <dc:creator>秋咲准</dc:creator>
  <cp:lastModifiedBy>SADHISH PRABHU</cp:lastModifiedBy>
  <cp:revision>99</cp:revision>
  <dcterms:created xsi:type="dcterms:W3CDTF">2014-06-28T16:00:46Z</dcterms:created>
  <dcterms:modified xsi:type="dcterms:W3CDTF">2017-08-07T05:06:21Z</dcterms:modified>
</cp:coreProperties>
</file>